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68" r:id="rId5"/>
    <p:sldMasterId id="2147493781" r:id="rId6"/>
    <p:sldMasterId id="2147493798" r:id="rId7"/>
    <p:sldMasterId id="2147493814" r:id="rId8"/>
    <p:sldMasterId id="2147493825" r:id="rId9"/>
  </p:sldMasterIdLst>
  <p:notesMasterIdLst>
    <p:notesMasterId r:id="rId99"/>
  </p:notesMasterIdLst>
  <p:handoutMasterIdLst>
    <p:handoutMasterId r:id="rId100"/>
  </p:handoutMasterIdLst>
  <p:sldIdLst>
    <p:sldId id="854" r:id="rId10"/>
    <p:sldId id="1047" r:id="rId11"/>
    <p:sldId id="1132" r:id="rId12"/>
    <p:sldId id="1141" r:id="rId13"/>
    <p:sldId id="1210" r:id="rId14"/>
    <p:sldId id="1213" r:id="rId15"/>
    <p:sldId id="1137" r:id="rId16"/>
    <p:sldId id="482" r:id="rId17"/>
    <p:sldId id="1214" r:id="rId18"/>
    <p:sldId id="282" r:id="rId19"/>
    <p:sldId id="504" r:id="rId20"/>
    <p:sldId id="544" r:id="rId21"/>
    <p:sldId id="283" r:id="rId22"/>
    <p:sldId id="545" r:id="rId23"/>
    <p:sldId id="424" r:id="rId24"/>
    <p:sldId id="290" r:id="rId25"/>
    <p:sldId id="291" r:id="rId26"/>
    <p:sldId id="425" r:id="rId27"/>
    <p:sldId id="1215" r:id="rId28"/>
    <p:sldId id="1216" r:id="rId29"/>
    <p:sldId id="1217" r:id="rId30"/>
    <p:sldId id="1218" r:id="rId31"/>
    <p:sldId id="1219" r:id="rId32"/>
    <p:sldId id="1220" r:id="rId33"/>
    <p:sldId id="1221" r:id="rId34"/>
    <p:sldId id="1222" r:id="rId35"/>
    <p:sldId id="1223" r:id="rId36"/>
    <p:sldId id="1224" r:id="rId37"/>
    <p:sldId id="1225" r:id="rId38"/>
    <p:sldId id="1226" r:id="rId39"/>
    <p:sldId id="1227" r:id="rId40"/>
    <p:sldId id="1228" r:id="rId41"/>
    <p:sldId id="1229" r:id="rId42"/>
    <p:sldId id="1230" r:id="rId43"/>
    <p:sldId id="1231" r:id="rId44"/>
    <p:sldId id="1232" r:id="rId45"/>
    <p:sldId id="1233" r:id="rId46"/>
    <p:sldId id="1234" r:id="rId47"/>
    <p:sldId id="1207" r:id="rId48"/>
    <p:sldId id="258" r:id="rId49"/>
    <p:sldId id="260" r:id="rId50"/>
    <p:sldId id="551" r:id="rId51"/>
    <p:sldId id="374" r:id="rId52"/>
    <p:sldId id="552" r:id="rId53"/>
    <p:sldId id="375" r:id="rId54"/>
    <p:sldId id="553" r:id="rId55"/>
    <p:sldId id="466" r:id="rId56"/>
    <p:sldId id="473" r:id="rId57"/>
    <p:sldId id="383" r:id="rId58"/>
    <p:sldId id="457" r:id="rId59"/>
    <p:sldId id="384" r:id="rId60"/>
    <p:sldId id="385" r:id="rId61"/>
    <p:sldId id="386" r:id="rId62"/>
    <p:sldId id="456" r:id="rId63"/>
    <p:sldId id="389" r:id="rId64"/>
    <p:sldId id="390" r:id="rId65"/>
    <p:sldId id="631" r:id="rId66"/>
    <p:sldId id="561" r:id="rId67"/>
    <p:sldId id="562" r:id="rId68"/>
    <p:sldId id="563" r:id="rId69"/>
    <p:sldId id="565" r:id="rId70"/>
    <p:sldId id="566" r:id="rId71"/>
    <p:sldId id="632" r:id="rId72"/>
    <p:sldId id="1170" r:id="rId73"/>
    <p:sldId id="1198" r:id="rId74"/>
    <p:sldId id="1199" r:id="rId75"/>
    <p:sldId id="1200" r:id="rId76"/>
    <p:sldId id="1202" r:id="rId77"/>
    <p:sldId id="1205" r:id="rId78"/>
    <p:sldId id="1203" r:id="rId79"/>
    <p:sldId id="1206" r:id="rId80"/>
    <p:sldId id="1204" r:id="rId81"/>
    <p:sldId id="1151" r:id="rId82"/>
    <p:sldId id="659" r:id="rId83"/>
    <p:sldId id="1169" r:id="rId84"/>
    <p:sldId id="1197" r:id="rId85"/>
    <p:sldId id="1182" r:id="rId86"/>
    <p:sldId id="1186" r:id="rId87"/>
    <p:sldId id="1187" r:id="rId88"/>
    <p:sldId id="1188" r:id="rId89"/>
    <p:sldId id="1189" r:id="rId90"/>
    <p:sldId id="1190" r:id="rId91"/>
    <p:sldId id="1191" r:id="rId92"/>
    <p:sldId id="1192" r:id="rId93"/>
    <p:sldId id="1193" r:id="rId94"/>
    <p:sldId id="1194" r:id="rId95"/>
    <p:sldId id="1195" r:id="rId96"/>
    <p:sldId id="1196" r:id="rId97"/>
    <p:sldId id="1208" r:id="rId9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7000"/>
  </p:normalViewPr>
  <p:slideViewPr>
    <p:cSldViewPr snapToObjects="1">
      <p:cViewPr varScale="1">
        <p:scale>
          <a:sx n="171" d="100"/>
          <a:sy n="171" d="100"/>
        </p:scale>
        <p:origin x="1120"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11/10/22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02962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2052718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64</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76</a:t>
            </a:fld>
            <a:endParaRPr lang="en-US" altLang="en-US"/>
          </a:p>
        </p:txBody>
      </p:sp>
    </p:spTree>
    <p:extLst>
      <p:ext uri="{BB962C8B-B14F-4D97-AF65-F5344CB8AC3E}">
        <p14:creationId xmlns:p14="http://schemas.microsoft.com/office/powerpoint/2010/main" val="3607846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4255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612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687311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2444666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976583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3820679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268665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2993412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516080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229948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952617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1132059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4143614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741768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44643974"/>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92587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6191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3932916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2587523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176894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0673343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980020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501449477"/>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95156933"/>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6296658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74362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8069980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7650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1107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11/10/22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4336744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11/10/22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258528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649431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0860934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413262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58467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11/10/22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63900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25890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2.jpe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1.emf"/><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4.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image" Target="../media/image1.emf"/><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5.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image" Target="../media/image1.emf"/><Relationship Id="rId5" Type="http://schemas.openxmlformats.org/officeDocument/2006/relationships/slideLayout" Target="../slideLayouts/slideLayout64.xml"/><Relationship Id="rId10" Type="http://schemas.openxmlformats.org/officeDocument/2006/relationships/theme" Target="../theme/theme6.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(F22): Lecture 10: No SQL (2), Module II (2)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8" r:id="rId8"/>
    <p:sldLayoutId id="214749372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06154"/>
      </p:ext>
    </p:extLst>
  </p:cSld>
  <p:clrMap bg1="lt1" tx1="dk1" bg2="lt2" tx2="dk2" accent1="accent1" accent2="accent2" accent3="accent3" accent4="accent4" accent5="accent5" accent6="accent6" hlink="hlink" folHlink="folHlink"/>
  <p:sldLayoutIdLst>
    <p:sldLayoutId id="2147493769" r:id="rId1"/>
    <p:sldLayoutId id="2147493770" r:id="rId2"/>
    <p:sldLayoutId id="2147493771" r:id="rId3"/>
    <p:sldLayoutId id="2147493772" r:id="rId4"/>
    <p:sldLayoutId id="2147493773" r:id="rId5"/>
    <p:sldLayoutId id="2147493774" r:id="rId6"/>
    <p:sldLayoutId id="2147493775" r:id="rId7"/>
    <p:sldLayoutId id="2147493776" r:id="rId8"/>
    <p:sldLayoutId id="2147493777" r:id="rId9"/>
    <p:sldLayoutId id="2147493778" r:id="rId10"/>
    <p:sldLayoutId id="2147493779" r:id="rId11"/>
    <p:sldLayoutId id="2147493780" r:id="rId12"/>
    <p:sldLayoutId id="2147493811" r:id="rId13"/>
    <p:sldLayoutId id="2147493812"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11/10/22</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(S21): Lecture 10: NoSQL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7" r:id="rId8"/>
    <p:sldLayoutId id="2147493810" r:id="rId9"/>
    <p:sldLayoutId id="2147493813"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7" name="TextBox 11">
            <a:extLst>
              <a:ext uri="{FF2B5EF4-FFF2-40B4-BE49-F238E27FC236}">
                <a16:creationId xmlns:a16="http://schemas.microsoft.com/office/drawing/2014/main" id="{21254504-48B1-C143-884E-0411DD405A75}"/>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(F22): Lecture 9 - No SQL 1, Module II 1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577246150"/>
      </p:ext>
    </p:extLst>
  </p:cSld>
  <p:clrMap bg1="lt1" tx1="dk1" bg2="lt2" tx2="dk2" accent1="accent1" accent2="accent2" accent3="accent3" accent4="accent4" accent5="accent5" accent6="accent6" hlink="hlink" folHlink="folHlink"/>
  <p:sldLayoutIdLst>
    <p:sldLayoutId id="2147493815" r:id="rId1"/>
    <p:sldLayoutId id="2147493816" r:id="rId2"/>
    <p:sldLayoutId id="2147493817" r:id="rId3"/>
    <p:sldLayoutId id="2147493818" r:id="rId4"/>
    <p:sldLayoutId id="2147493819" r:id="rId5"/>
    <p:sldLayoutId id="2147493820" r:id="rId6"/>
    <p:sldLayoutId id="2147493821" r:id="rId7"/>
    <p:sldLayoutId id="2147493822" r:id="rId8"/>
    <p:sldLayoutId id="2147493823" r:id="rId9"/>
    <p:sldLayoutId id="2147493824"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(F22): Lecture 9 - No SQL 1, Module II  1	</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389115483"/>
      </p:ext>
    </p:extLst>
  </p:cSld>
  <p:clrMap bg1="lt1" tx1="dk1" bg2="lt2" tx2="dk2" accent1="accent1" accent2="accent2" accent3="accent3" accent4="accent4" accent5="accent5" accent6="accent6" hlink="hlink" folHlink="folHlink"/>
  <p:sldLayoutIdLst>
    <p:sldLayoutId id="2147493826" r:id="rId1"/>
    <p:sldLayoutId id="2147493827" r:id="rId2"/>
    <p:sldLayoutId id="2147493828" r:id="rId3"/>
    <p:sldLayoutId id="2147493829" r:id="rId4"/>
    <p:sldLayoutId id="2147493830" r:id="rId5"/>
    <p:sldLayoutId id="2147493831" r:id="rId6"/>
    <p:sldLayoutId id="2147493832" r:id="rId7"/>
    <p:sldLayoutId id="2147493833" r:id="rId8"/>
    <p:sldLayoutId id="2147493834"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xml"/><Relationship Id="rId4" Type="http://schemas.openxmlformats.org/officeDocument/2006/relationships/hyperlink" Target="https://en.wikipedia.org/wiki/Page_replacement_algorithm#The_theoretically_optimal_page_replacement_algorith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34.svg"/></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4.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5.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7.png"/><Relationship Id="rId1" Type="http://schemas.openxmlformats.org/officeDocument/2006/relationships/slideLayout" Target="../slideLayouts/slideLayout9.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003/V03, Fall 2022</a:t>
            </a:r>
            <a:br>
              <a:rPr lang="en-US" altLang="en-US" sz="2800" i="1" dirty="0"/>
            </a:br>
            <a:br>
              <a:rPr lang="en-US" altLang="en-US" sz="2800" i="1" dirty="0"/>
            </a:br>
            <a:r>
              <a:rPr lang="en-US" altLang="en-US" sz="2800" i="1" dirty="0"/>
              <a:t>Lecture 10: No SQL (2), Module II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3382757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365515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123742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296646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407799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65258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532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17948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93999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45657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999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999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2955643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3838743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32849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12111" y="791982"/>
            <a:ext cx="5801707" cy="4200509"/>
          </a:xfrm>
        </p:spPr>
        <p:txBody>
          <a:bodyPr>
            <a:normAutofit fontScale="775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545671" y="57150"/>
            <a:ext cx="5510395" cy="3690636"/>
          </a:xfrm>
          <a:prstGeom prst="rect">
            <a:avLst/>
          </a:prstGeom>
        </p:spPr>
      </p:pic>
    </p:spTree>
    <p:extLst>
      <p:ext uri="{BB962C8B-B14F-4D97-AF65-F5344CB8AC3E}">
        <p14:creationId xmlns:p14="http://schemas.microsoft.com/office/powerpoint/2010/main" val="20449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1725601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9EF2E61B-A4E7-6281-65F2-C4FC4028A552}"/>
              </a:ext>
            </a:extLst>
          </p:cNvPr>
          <p:cNvSpPr txBox="1"/>
          <p:nvPr/>
        </p:nvSpPr>
        <p:spPr>
          <a:xfrm>
            <a:off x="2264080" y="2420747"/>
            <a:ext cx="4615840" cy="523220"/>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Cover Next Week</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4" name="TextBox 11">
            <a:extLst>
              <a:ext uri="{FF2B5EF4-FFF2-40B4-BE49-F238E27FC236}">
                <a16:creationId xmlns:a16="http://schemas.microsoft.com/office/drawing/2014/main" id="{6441C812-20C5-A33C-4A16-D579033D4DDF}"/>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fld id="{0EE15EB3-3077-C740-8089-CCA1B2033312}" type="slidenum">
              <a:rPr kumimoji="0" lang="en-US" altLang="en-US" sz="105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ct val="100000"/>
                </a:lnSpc>
                <a:spcBef>
                  <a:spcPts val="0"/>
                </a:spcBef>
                <a:spcAft>
                  <a:spcPts val="0"/>
                </a:spcAft>
                <a:buClrTx/>
                <a:buSzTx/>
                <a:buFontTx/>
                <a:buNone/>
                <a:tabLst/>
                <a:defRPr/>
              </a:pPr>
              <a:t>28</a:t>
            </a:fld>
            <a:r>
              <a:rPr kumimoji="0" lang="en-US" altLang="en-US" sz="105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105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1050" b="1" i="0" u="none" strike="noStrike" kern="0" cap="none" spc="0" normalizeH="0" baseline="0" noProof="0" dirty="0">
                <a:ln>
                  <a:noFill/>
                </a:ln>
                <a:solidFill>
                  <a:prstClr val="white"/>
                </a:solidFill>
                <a:effectLst/>
                <a:uLnTx/>
                <a:uFillTx/>
                <a:latin typeface="Calibri" charset="0"/>
                <a:ea typeface="ＭＳ Ｐゴシック" charset="-128"/>
              </a:rPr>
              <a:t> Introduction to Databases (F22): </a:t>
            </a:r>
            <a:r>
              <a:rPr kumimoji="0" lang="en-US" altLang="en-US" sz="1050" b="0" i="1" u="none" strike="noStrike" kern="0" cap="none" spc="0" normalizeH="0" baseline="0" noProof="0" dirty="0">
                <a:ln>
                  <a:noFill/>
                </a:ln>
                <a:solidFill>
                  <a:prstClr val="white"/>
                </a:solidFill>
                <a:effectLst/>
                <a:uLnTx/>
                <a:uFillTx/>
                <a:latin typeface="Calibri" charset="0"/>
                <a:ea typeface="ＭＳ Ｐゴシック" charset="-128"/>
              </a:rPr>
              <a:t>Lecture 10: No SQL (2), Module II (2)	</a:t>
            </a:r>
            <a:r>
              <a:rPr kumimoji="0" lang="de-DE" altLang="en-US" sz="1050" b="0" i="1" u="none" strike="noStrike" kern="0" cap="none" spc="0" normalizeH="0" baseline="0" noProof="0" dirty="0">
                <a:ln>
                  <a:noFill/>
                </a:ln>
                <a:solidFill>
                  <a:prstClr val="white"/>
                </a:solidFill>
                <a:effectLst/>
                <a:uLnTx/>
                <a:uFillTx/>
                <a:latin typeface="Calibri" charset="0"/>
                <a:ea typeface="ＭＳ Ｐゴシック" charset="-128"/>
              </a:rPr>
              <a:t>© Donald F. Ferguson, 2022</a:t>
            </a:r>
            <a:endParaRPr kumimoji="0" lang="en-US" altLang="en-US" sz="105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33269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895168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Homework and exams.</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Today’s Contents</a:t>
            </a:r>
          </a:p>
        </p:txBody>
      </p:sp>
    </p:spTree>
    <p:extLst>
      <p:ext uri="{BB962C8B-B14F-4D97-AF65-F5344CB8AC3E}">
        <p14:creationId xmlns:p14="http://schemas.microsoft.com/office/powerpoint/2010/main" val="938709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The DBMS and queries can only manipulate in-memory blocks and records.</a:t>
            </a:r>
          </a:p>
          <a:p>
            <a:r>
              <a:rPr lang="en-US" dirty="0"/>
              <a:t>A very, very, very small fraction of all blocks fit in memory.</a:t>
            </a:r>
          </a:p>
        </p:txBody>
      </p:sp>
      <p:sp>
        <p:nvSpPr>
          <p:cNvPr id="2" name="Title 1"/>
          <p:cNvSpPr>
            <a:spLocks noGrp="1"/>
          </p:cNvSpPr>
          <p:nvPr>
            <p:ph type="title"/>
          </p:nvPr>
        </p:nvSpPr>
        <p:spPr/>
        <p:txBody>
          <a:bodyPr/>
          <a:lstStyle/>
          <a:p>
            <a:pPr algn="l"/>
            <a:r>
              <a:rPr lang="en-US" dirty="0">
                <a:solidFill>
                  <a:schemeClr val="bg1"/>
                </a:solidFill>
              </a:rPr>
              <a:t>The Logical Concept</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2106337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601048288"/>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236551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915551927"/>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15251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
        <p:nvSpPr>
          <p:cNvPr id="2" name="Title 1"/>
          <p:cNvSpPr>
            <a:spLocks noGrp="1"/>
          </p:cNvSpPr>
          <p:nvPr>
            <p:ph type="title"/>
          </p:nvPr>
        </p:nvSpPr>
        <p:spPr/>
        <p:txBody>
          <a:bodyPr/>
          <a:lstStyle/>
          <a:p>
            <a:pPr algn="l"/>
            <a:r>
              <a:rPr lang="en-US" dirty="0">
                <a:solidFill>
                  <a:schemeClr val="bg1"/>
                </a:solidFill>
              </a:rPr>
              <a:t>Replacement Policy</a:t>
            </a:r>
          </a:p>
        </p:txBody>
      </p:sp>
    </p:spTree>
    <p:extLst>
      <p:ext uri="{BB962C8B-B14F-4D97-AF65-F5344CB8AC3E}">
        <p14:creationId xmlns:p14="http://schemas.microsoft.com/office/powerpoint/2010/main" val="1307919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sp>
        <p:nvSpPr>
          <p:cNvPr id="2" name="Title 1"/>
          <p:cNvSpPr>
            <a:spLocks noGrp="1"/>
          </p:cNvSpPr>
          <p:nvPr>
            <p:ph type="title"/>
          </p:nvPr>
        </p:nvSpPr>
        <p:spPr/>
        <p:txBody>
          <a:bodyPr/>
          <a:lstStyle/>
          <a:p>
            <a:pPr algn="l"/>
            <a:r>
              <a:rPr lang="en-US" dirty="0">
                <a:solidFill>
                  <a:schemeClr val="bg1"/>
                </a:solidFill>
              </a:rPr>
              <a:t>The “Clock Algorithm”</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2848516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1800" dirty="0"/>
              <a:t>The algorithms are more sophisticated in the real world, e.g.</a:t>
            </a:r>
          </a:p>
          <a:p>
            <a:pPr lvl="1"/>
            <a:r>
              <a:rPr lang="en-US" sz="1600" dirty="0"/>
              <a:t>“Scans” are common, e.g. go through a large query result in order</a:t>
            </a:r>
            <a:br>
              <a:rPr lang="en-US" sz="1600" dirty="0"/>
            </a:br>
            <a:r>
              <a:rPr lang="en-US" sz="1600" dirty="0"/>
              <a:t>(will be more clear when discussing cursors).</a:t>
            </a:r>
          </a:p>
          <a:p>
            <a:pPr lvl="2"/>
            <a:r>
              <a:rPr lang="en-US" sz="1400" dirty="0"/>
              <a:t>The engine knows the current position in the result set.</a:t>
            </a:r>
          </a:p>
          <a:p>
            <a:pPr lvl="2"/>
            <a:r>
              <a:rPr lang="en-US" sz="1400" dirty="0"/>
              <a:t>Uses the sort order to determine which records will be accessed soon.</a:t>
            </a:r>
          </a:p>
          <a:p>
            <a:pPr lvl="2"/>
            <a:r>
              <a:rPr lang="en-US" sz="1400" dirty="0"/>
              <a:t>Tags those blocks as not replaceable.</a:t>
            </a:r>
          </a:p>
          <a:p>
            <a:pPr lvl="2"/>
            <a:r>
              <a:rPr lang="en-US" sz="1400" dirty="0"/>
              <a:t>(A form of clairvoyance).</a:t>
            </a:r>
          </a:p>
          <a:p>
            <a:pPr lvl="1"/>
            <a:r>
              <a:rPr lang="en-US" sz="1600" dirty="0"/>
              <a:t>Not all users/applications are equally “important.”</a:t>
            </a:r>
          </a:p>
          <a:p>
            <a:pPr lvl="2"/>
            <a:r>
              <a:rPr lang="en-US" sz="1400" dirty="0"/>
              <a:t>Classify users/applications into priority 1, 2 and 3.</a:t>
            </a:r>
          </a:p>
          <a:p>
            <a:pPr lvl="2"/>
            <a:r>
              <a:rPr lang="en-US" sz="1400" dirty="0"/>
              <a:t>Sub-allocate the buffer pool into pools P1, P2 and P3.</a:t>
            </a:r>
          </a:p>
          <a:p>
            <a:pPr lvl="2"/>
            <a:r>
              <a:rPr lang="en-US" sz="1400" dirty="0"/>
              <a:t>Apply LRU within pools and adjust pool sizes based on relative importance.</a:t>
            </a:r>
          </a:p>
          <a:p>
            <a:pPr lvl="2"/>
            <a:r>
              <a:rPr lang="en-US" sz="1400" dirty="0"/>
              <a:t>This prevents</a:t>
            </a:r>
          </a:p>
          <a:p>
            <a:pPr lvl="3"/>
            <a:r>
              <a:rPr lang="en-US" sz="1200" dirty="0"/>
              <a:t>A high access rate, low-priority application from taking up a lot of frames</a:t>
            </a:r>
          </a:p>
          <a:p>
            <a:pPr lvl="3"/>
            <a:r>
              <a:rPr lang="en-US" sz="1200" dirty="0"/>
              <a:t>Result in low access, high priority applications not getting buffer hits.</a:t>
            </a:r>
          </a:p>
        </p:txBody>
      </p:sp>
      <p:sp>
        <p:nvSpPr>
          <p:cNvPr id="2" name="Title 1"/>
          <p:cNvSpPr>
            <a:spLocks noGrp="1"/>
          </p:cNvSpPr>
          <p:nvPr>
            <p:ph type="title"/>
          </p:nvPr>
        </p:nvSpPr>
        <p:spPr/>
        <p:txBody>
          <a:bodyPr/>
          <a:lstStyle/>
          <a:p>
            <a:pPr algn="l"/>
            <a:r>
              <a:rPr lang="en-US" dirty="0">
                <a:solidFill>
                  <a:schemeClr val="bg1"/>
                </a:solidFill>
              </a:rPr>
              <a:t>Replacement Algorithm</a:t>
            </a:r>
          </a:p>
        </p:txBody>
      </p:sp>
    </p:spTree>
    <p:extLst>
      <p:ext uri="{BB962C8B-B14F-4D97-AF65-F5344CB8AC3E}">
        <p14:creationId xmlns:p14="http://schemas.microsoft.com/office/powerpoint/2010/main" val="3055219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3317012484"/>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A86F96B0-830F-9E42-BD3A-9BEA6E920A32}"/>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rgbClr val="E2F4FF"/>
                </a:solidFill>
              </a:rPr>
              <a:pPr marL="0" marR="0" indent="0" algn="l" defTabSz="457200" rtl="0" eaLnBrk="1" fontAlgn="base" latinLnBrk="0" hangingPunct="1">
                <a:lnSpc>
                  <a:spcPct val="100000"/>
                </a:lnSpc>
                <a:spcBef>
                  <a:spcPct val="0"/>
                </a:spcBef>
                <a:spcAft>
                  <a:spcPct val="0"/>
                </a:spcAft>
                <a:buClrTx/>
                <a:buSzTx/>
                <a:buFontTx/>
                <a:buNone/>
                <a:tabLst/>
                <a:defRPr/>
              </a:pPr>
              <a:t>39</a:t>
            </a:fld>
            <a:r>
              <a:rPr lang="en-US" altLang="en-US" sz="1050" b="1" dirty="0">
                <a:solidFill>
                  <a:srgbClr val="E2F4FF"/>
                </a:solidFill>
              </a:rPr>
              <a:t> </a:t>
            </a:r>
            <a:r>
              <a:rPr lang="en-US" altLang="en-US" sz="1050" dirty="0">
                <a:solidFill>
                  <a:srgbClr val="E2F4FF"/>
                </a:solidFill>
              </a:rPr>
              <a:t>|</a:t>
            </a:r>
            <a:r>
              <a:rPr lang="en-US" altLang="en-US" sz="1050" b="1" dirty="0">
                <a:solidFill>
                  <a:srgbClr val="E2F4FF"/>
                </a:solidFill>
              </a:rPr>
              <a:t> Introduction to Databases (F22): </a:t>
            </a:r>
            <a:r>
              <a:rPr lang="en-US" altLang="en-US" sz="1050" i="1" dirty="0">
                <a:solidFill>
                  <a:srgbClr val="E2F4FF"/>
                </a:solidFill>
              </a:rPr>
              <a:t>Lecture 10: No SQL (2), Module II (2)</a:t>
            </a:r>
            <a:r>
              <a:rPr lang="en-US" altLang="en-US" sz="1050" i="1" baseline="0" dirty="0">
                <a:solidFill>
                  <a:srgbClr val="E2F4FF"/>
                </a:solidFill>
              </a:rPr>
              <a:t>		</a:t>
            </a:r>
            <a:r>
              <a:rPr lang="de-DE" altLang="en-US" sz="1050" i="1" dirty="0">
                <a:solidFill>
                  <a:srgbClr val="E2F4FF"/>
                </a:solidFill>
              </a:rPr>
              <a:t>© Donald F. Ferguson, 2022</a:t>
            </a:r>
            <a:endParaRPr lang="en-US" altLang="en-US" sz="1050" i="1" dirty="0">
              <a:solidFill>
                <a:srgbClr val="E2F4FF"/>
              </a:solidFill>
            </a:endParaRPr>
          </a:p>
        </p:txBody>
      </p:sp>
    </p:spTree>
    <p:extLst>
      <p:ext uri="{BB962C8B-B14F-4D97-AF65-F5344CB8AC3E}">
        <p14:creationId xmlns:p14="http://schemas.microsoft.com/office/powerpoint/2010/main" val="45230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 and Exams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547508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DA511D-45A8-3141-AB44-47C307E78DA6}"/>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1EFDD732-04B2-FA49-96C5-458456A8C258}"/>
              </a:ext>
            </a:extLst>
          </p:cNvPr>
          <p:cNvSpPr>
            <a:spLocks noGrp="1"/>
          </p:cNvSpPr>
          <p:nvPr>
            <p:ph type="title"/>
          </p:nvPr>
        </p:nvSpPr>
        <p:spPr/>
        <p:txBody>
          <a:bodyPr/>
          <a:lstStyle/>
          <a:p>
            <a:r>
              <a:rPr lang="en-US" dirty="0"/>
              <a:t>Homework and Exams</a:t>
            </a:r>
          </a:p>
        </p:txBody>
      </p:sp>
    </p:spTree>
    <p:extLst>
      <p:ext uri="{BB962C8B-B14F-4D97-AF65-F5344CB8AC3E}">
        <p14:creationId xmlns:p14="http://schemas.microsoft.com/office/powerpoint/2010/main" val="3864349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(2)</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717957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77F54E9F-42D8-C94E-BDEC-FF0ED455FC5A}"/>
              </a:ext>
            </a:extLst>
          </p:cNvPr>
          <p:cNvSpPr txBox="1"/>
          <p:nvPr/>
        </p:nvSpPr>
        <p:spPr>
          <a:xfrm>
            <a:off x="1295400" y="2800350"/>
            <a:ext cx="5082160"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=“Ferguson”</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&gt;= “Ferguson”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&lt;= “Guthrie”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from professors join students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uni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sym typeface="Wingdings" pitchFamily="2" charset="2"/>
              </a:rPr>
              <a:t> O(N*M)</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O(N)+O(M)+O(1)*O(N) --&gt; O(N+M)</a:t>
            </a:r>
          </a:p>
        </p:txBody>
      </p:sp>
    </p:spTree>
    <p:extLst>
      <p:ext uri="{BB962C8B-B14F-4D97-AF65-F5344CB8AC3E}">
        <p14:creationId xmlns:p14="http://schemas.microsoft.com/office/powerpoint/2010/main" val="1112550771"/>
      </p:ext>
    </p:extLst>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8" name="TextBox 11">
            <a:extLst>
              <a:ext uri="{FF2B5EF4-FFF2-40B4-BE49-F238E27FC236}">
                <a16:creationId xmlns:a16="http://schemas.microsoft.com/office/drawing/2014/main" id="{5FE6A9FA-67FB-9442-A7C5-64B82F5B3823}"/>
              </a:ext>
            </a:extLst>
          </p:cNvPr>
          <p:cNvSpPr txBox="1">
            <a:spLocks noChangeArrowheads="1"/>
          </p:cNvSpPr>
          <p:nvPr/>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dirty="0">
                <a:solidFill>
                  <a:schemeClr val="bg1"/>
                </a:solidFill>
              </a:rPr>
              <a:t>Lecture 10: NoSQL (2), Module II (2)			</a:t>
            </a: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316826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Reminder</a:t>
            </a:r>
          </a:p>
        </p:txBody>
      </p:sp>
      <p:sp>
        <p:nvSpPr>
          <p:cNvPr id="10" name="TextBox 11">
            <a:extLst>
              <a:ext uri="{FF2B5EF4-FFF2-40B4-BE49-F238E27FC236}">
                <a16:creationId xmlns:a16="http://schemas.microsoft.com/office/drawing/2014/main" id="{3AF55EB1-0DAB-D94F-B7DF-382E8850E51D}"/>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3208699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BE0E3-AEE2-0D4D-BBFC-70F8CD724D18}"/>
              </a:ext>
            </a:extLst>
          </p:cNvPr>
          <p:cNvSpPr>
            <a:spLocks noGrp="1"/>
          </p:cNvSpPr>
          <p:nvPr>
            <p:ph type="title"/>
          </p:nvPr>
        </p:nvSpPr>
        <p:spPr/>
        <p:txBody>
          <a:bodyPr/>
          <a:lstStyle/>
          <a:p>
            <a:r>
              <a:rPr lang="en-US" dirty="0"/>
              <a:t>REST Application Structure</a:t>
            </a:r>
          </a:p>
        </p:txBody>
      </p:sp>
      <p:pic>
        <p:nvPicPr>
          <p:cNvPr id="4" name="Picture 3">
            <a:extLst>
              <a:ext uri="{FF2B5EF4-FFF2-40B4-BE49-F238E27FC236}">
                <a16:creationId xmlns:a16="http://schemas.microsoft.com/office/drawing/2014/main" id="{667BC602-C50A-9344-992D-DDD75A13D696}"/>
              </a:ext>
            </a:extLst>
          </p:cNvPr>
          <p:cNvPicPr>
            <a:picLocks noChangeAspect="1"/>
          </p:cNvPicPr>
          <p:nvPr/>
        </p:nvPicPr>
        <p:blipFill>
          <a:blip r:embed="rId2"/>
          <a:stretch>
            <a:fillRect/>
          </a:stretch>
        </p:blipFill>
        <p:spPr>
          <a:xfrm>
            <a:off x="172570" y="675583"/>
            <a:ext cx="7643738" cy="3792334"/>
          </a:xfrm>
          <a:prstGeom prst="rect">
            <a:avLst/>
          </a:prstGeom>
        </p:spPr>
      </p:pic>
    </p:spTree>
    <p:extLst>
      <p:ext uri="{BB962C8B-B14F-4D97-AF65-F5344CB8AC3E}">
        <p14:creationId xmlns:p14="http://schemas.microsoft.com/office/powerpoint/2010/main" val="1842508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11">
            <a:extLst>
              <a:ext uri="{FF2B5EF4-FFF2-40B4-BE49-F238E27FC236}">
                <a16:creationId xmlns:a16="http://schemas.microsoft.com/office/drawing/2014/main" id="{735A99C7-71C5-533D-3510-B002022FB934}"/>
              </a:ext>
            </a:extLst>
          </p:cNvPr>
          <p:cNvSpPr txBox="1">
            <a:spLocks noChangeArrowheads="1"/>
          </p:cNvSpPr>
          <p:nvPr/>
        </p:nvSpPr>
        <p:spPr bwMode="auto">
          <a:xfrm>
            <a:off x="76200" y="4764489"/>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dirty="0">
                <a:solidFill>
                  <a:schemeClr val="bg1"/>
                </a:solidFill>
              </a:rPr>
              <a:t>Lecture 10: NoSQL (2), Module II (2)			</a:t>
            </a: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581810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0A550A-734C-2D7E-1226-6A24AFECAF26}"/>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763CE3-B616-797C-CA26-676E94BBA25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11177557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Document Databases</a:t>
            </a:r>
            <a:br>
              <a:rPr lang="en-US" altLang="en-US" sz="2800" i="1" dirty="0">
                <a:solidFill>
                  <a:schemeClr val="bg1"/>
                </a:solidFill>
              </a:rPr>
            </a:br>
            <a:r>
              <a:rPr lang="en-US" altLang="en-US" sz="2800" i="1" dirty="0">
                <a:solidFill>
                  <a:schemeClr val="bg1"/>
                </a:solidFill>
              </a:rPr>
              <a:t>MongoDB</a:t>
            </a:r>
            <a:endParaRPr lang="en-US" altLang="en-US" sz="1600" i="1" dirty="0">
              <a:solidFill>
                <a:schemeClr val="bg1"/>
              </a:solidFill>
            </a:endParaRPr>
          </a:p>
        </p:txBody>
      </p:sp>
      <p:sp>
        <p:nvSpPr>
          <p:cNvPr id="2" name="TextBox 11">
            <a:extLst>
              <a:ext uri="{FF2B5EF4-FFF2-40B4-BE49-F238E27FC236}">
                <a16:creationId xmlns:a16="http://schemas.microsoft.com/office/drawing/2014/main" id="{16C83756-548D-70A2-9E74-260DB4061063}"/>
              </a:ext>
            </a:extLst>
          </p:cNvPr>
          <p:cNvSpPr txBox="1">
            <a:spLocks noChangeArrowheads="1"/>
          </p:cNvSpPr>
          <p:nvPr/>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dirty="0">
                <a:solidFill>
                  <a:schemeClr val="bg1"/>
                </a:solidFill>
              </a:rPr>
              <a:t>Lecture 10: NoSQL (2), Module II (2)			</a:t>
            </a: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2821654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76200" y="514350"/>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MongoDB Overview</a:t>
            </a:r>
            <a:br>
              <a:rPr lang="en-US" altLang="en-US" sz="2800" i="1" dirty="0">
                <a:solidFill>
                  <a:schemeClr val="bg1"/>
                </a:solidFill>
              </a:rPr>
            </a:br>
            <a:br>
              <a:rPr lang="en-US" altLang="en-US" sz="2800" i="1" dirty="0">
                <a:solidFill>
                  <a:schemeClr val="bg1"/>
                </a:solidFill>
              </a:rPr>
            </a:br>
            <a:r>
              <a:rPr lang="en-US" altLang="en-US" sz="2800" i="1" dirty="0">
                <a:solidFill>
                  <a:schemeClr val="bg1"/>
                </a:solidFill>
              </a:rPr>
              <a:t>Copied from online sources.</a:t>
            </a:r>
            <a:br>
              <a:rPr lang="en-US" altLang="en-US" sz="2800" i="1" dirty="0">
                <a:solidFill>
                  <a:schemeClr val="bg1"/>
                </a:solidFill>
              </a:rPr>
            </a:br>
            <a:r>
              <a:rPr lang="en-US" altLang="en-US" sz="2800" i="1" dirty="0">
                <a:solidFill>
                  <a:schemeClr val="bg1"/>
                </a:solidFill>
              </a:rPr>
              <a:t>If you get to use Google/</a:t>
            </a:r>
            <a:r>
              <a:rPr lang="en-US" altLang="en-US" sz="2800" i="1" dirty="0" err="1">
                <a:solidFill>
                  <a:schemeClr val="bg1"/>
                </a:solidFill>
              </a:rPr>
              <a:t>StackOverflow</a:t>
            </a:r>
            <a:r>
              <a:rPr lang="en-US" altLang="en-US" sz="2800" i="1" dirty="0">
                <a:solidFill>
                  <a:schemeClr val="bg1"/>
                </a:solidFill>
              </a:rPr>
              <a:t> for code,</a:t>
            </a:r>
            <a:br>
              <a:rPr lang="en-US" altLang="en-US" sz="2800" i="1" dirty="0">
                <a:solidFill>
                  <a:schemeClr val="bg1"/>
                </a:solidFill>
              </a:rPr>
            </a:br>
            <a:r>
              <a:rPr lang="en-US" altLang="en-US" sz="2800" i="1" dirty="0">
                <a:solidFill>
                  <a:schemeClr val="bg1"/>
                </a:solidFill>
              </a:rPr>
              <a:t>I get to use Google/SlideShare for presentations.</a:t>
            </a:r>
          </a:p>
        </p:txBody>
      </p:sp>
      <p:sp>
        <p:nvSpPr>
          <p:cNvPr id="2" name="TextBox 11">
            <a:extLst>
              <a:ext uri="{FF2B5EF4-FFF2-40B4-BE49-F238E27FC236}">
                <a16:creationId xmlns:a16="http://schemas.microsoft.com/office/drawing/2014/main" id="{D0566E42-D525-BFA0-3E4F-D0A248F7DCBC}"/>
              </a:ext>
            </a:extLst>
          </p:cNvPr>
          <p:cNvSpPr txBox="1">
            <a:spLocks noChangeArrowheads="1"/>
          </p:cNvSpPr>
          <p:nvPr/>
        </p:nvSpPr>
        <p:spPr bwMode="auto">
          <a:xfrm>
            <a:off x="184404" y="4772109"/>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dirty="0">
                <a:solidFill>
                  <a:schemeClr val="bg1"/>
                </a:solidFill>
              </a:rPr>
              <a:t>Lecture 10: NoSQL (2), Module II (2)			</a:t>
            </a: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15189423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AF874B-8CDA-3C56-8111-C6FD197F761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a:effectLst/>
                        </a:rPr>
                        <a:t>mysqld/Oracle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rPr>
                        <a:t>mongod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
        <p:nvSpPr>
          <p:cNvPr id="5" name="Rounded Rectangle 4">
            <a:extLst>
              <a:ext uri="{FF2B5EF4-FFF2-40B4-BE49-F238E27FC236}">
                <a16:creationId xmlns:a16="http://schemas.microsoft.com/office/drawing/2014/main" id="{EFC6B5C9-3D1A-5A48-8FDC-99DF043D7D88}"/>
              </a:ext>
            </a:extLst>
          </p:cNvPr>
          <p:cNvSpPr/>
          <p:nvPr/>
        </p:nvSpPr>
        <p:spPr>
          <a:xfrm>
            <a:off x="5988862" y="0"/>
            <a:ext cx="3124200" cy="990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22655708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146746" y="1027386"/>
            <a:ext cx="3587053"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lang="en-US" sz="2000" dirty="0">
              <a:solidFill>
                <a:srgbClr val="7030A0"/>
              </a:solidFill>
              <a:latin typeface="Calibri"/>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effectLst/>
                <a:uLnTx/>
                <a:uFillTx/>
                <a:latin typeface="Calibri"/>
                <a:ea typeface="ＭＳ Ｐゴシック" charset="-128"/>
                <a:cs typeface="+mn-cs"/>
              </a:rPr>
              <a:t>We covered disks last week.</a:t>
            </a:r>
            <a:br>
              <a:rPr kumimoji="0" lang="en-US" sz="2000" b="0" i="0" u="none" strike="noStrike" kern="1200" cap="none" spc="0" normalizeH="0" baseline="0" noProof="0" dirty="0">
                <a:ln>
                  <a:noFill/>
                </a:ln>
                <a:effectLst/>
                <a:uLnTx/>
                <a:uFillTx/>
                <a:latin typeface="Calibri"/>
                <a:ea typeface="ＭＳ Ｐゴシック" charset="-128"/>
                <a:cs typeface="+mn-cs"/>
              </a:rPr>
            </a:br>
            <a:r>
              <a:rPr kumimoji="0" lang="en-US" sz="2000" b="0" i="0" u="none" strike="noStrike" kern="1200" cap="none" spc="0" normalizeH="0" baseline="0" noProof="0" dirty="0">
                <a:ln>
                  <a:noFill/>
                </a:ln>
                <a:effectLst/>
                <a:uLnTx/>
                <a:uFillTx/>
                <a:latin typeface="Calibri"/>
                <a:ea typeface="ＭＳ Ｐゴシック" charset="-128"/>
                <a:cs typeface="+mn-cs"/>
              </a:rPr>
              <a:t>We will start working our way</a:t>
            </a:r>
            <a:br>
              <a:rPr kumimoji="0" lang="en-US" sz="2000" b="0" i="0" u="none" strike="noStrike" kern="1200" cap="none" spc="0" normalizeH="0" baseline="0" noProof="0" dirty="0">
                <a:ln>
                  <a:noFill/>
                </a:ln>
                <a:effectLst/>
                <a:uLnTx/>
                <a:uFillTx/>
                <a:latin typeface="Calibri"/>
                <a:ea typeface="ＭＳ Ｐゴシック" charset="-128"/>
                <a:cs typeface="+mn-cs"/>
              </a:rPr>
            </a:br>
            <a:r>
              <a:rPr kumimoji="0" lang="en-US" sz="2000" b="0" i="0" u="none" strike="noStrike" kern="1200" cap="none" spc="0" normalizeH="0" baseline="0" noProof="0" dirty="0">
                <a:ln>
                  <a:noFill/>
                </a:ln>
                <a:effectLst/>
                <a:uLnTx/>
                <a:uFillTx/>
                <a:latin typeface="Calibri"/>
                <a:ea typeface="ＭＳ Ｐゴシック" charset="-128"/>
                <a:cs typeface="+mn-cs"/>
              </a:rPr>
              <a:t>up through the subsystems.</a:t>
            </a:r>
          </a:p>
        </p:txBody>
      </p:sp>
      <p:pic>
        <p:nvPicPr>
          <p:cNvPr id="4" name="Picture 3"/>
          <p:cNvPicPr>
            <a:picLocks noChangeAspect="1"/>
          </p:cNvPicPr>
          <p:nvPr/>
        </p:nvPicPr>
        <p:blipFill>
          <a:blip r:embed="rId2"/>
          <a:stretch>
            <a:fillRect/>
          </a:stretch>
        </p:blipFill>
        <p:spPr>
          <a:xfrm>
            <a:off x="3733800" y="2667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138160" y="3389620"/>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138159" y="270652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38159" y="2011226"/>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DB44B6-5EA9-66D7-A35D-7244F1C0F511}"/>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8176E8-6F53-3042-B8F3-A95DE1D00C73}"/>
              </a:ext>
            </a:extLst>
          </p:cNvPr>
          <p:cNvSpPr>
            <a:spLocks noGrp="1"/>
          </p:cNvSpPr>
          <p:nvPr>
            <p:ph idx="1"/>
          </p:nvPr>
        </p:nvSpPr>
        <p:spPr/>
        <p:txBody>
          <a:bodyPr/>
          <a:lstStyle/>
          <a:p>
            <a:pPr marL="0" indent="0">
              <a:buNone/>
            </a:pPr>
            <a:r>
              <a:rPr lang="en-US" sz="1050" dirty="0"/>
              <a:t>Document Format:</a:t>
            </a:r>
          </a:p>
          <a:p>
            <a:pPr marL="0" indent="0">
              <a:buNone/>
            </a:pPr>
            <a:r>
              <a:rPr lang="en-US" sz="600" dirty="0"/>
              <a:t>{</a:t>
            </a:r>
          </a:p>
          <a:p>
            <a:pPr marL="0" indent="0">
              <a:buNone/>
            </a:pPr>
            <a:r>
              <a:rPr lang="en-US" sz="600" dirty="0"/>
              <a:t>    "</a:t>
            </a:r>
            <a:r>
              <a:rPr lang="en-US" sz="600" dirty="0" err="1"/>
              <a:t>orderNumber</a:t>
            </a:r>
            <a:r>
              <a:rPr lang="en-US" sz="600" dirty="0"/>
              <a:t>": 10100,</a:t>
            </a:r>
          </a:p>
          <a:p>
            <a:pPr marL="0" indent="0">
              <a:buNone/>
            </a:pPr>
            <a:r>
              <a:rPr lang="en-US" sz="600" dirty="0"/>
              <a:t>    "</a:t>
            </a:r>
            <a:r>
              <a:rPr lang="en-US" sz="600" dirty="0" err="1"/>
              <a:t>customerNumber</a:t>
            </a:r>
            <a:r>
              <a:rPr lang="en-US" sz="600" dirty="0"/>
              <a:t>": 363,</a:t>
            </a:r>
          </a:p>
          <a:p>
            <a:pPr marL="0" indent="0">
              <a:buNone/>
            </a:pPr>
            <a:r>
              <a:rPr lang="en-US" sz="600" dirty="0"/>
              <a:t>    "</a:t>
            </a:r>
            <a:r>
              <a:rPr lang="en-US" sz="600" dirty="0" err="1"/>
              <a:t>orderDate</a:t>
            </a:r>
            <a:r>
              <a:rPr lang="en-US" sz="600" dirty="0"/>
              <a:t>": "2003-01-06",</a:t>
            </a:r>
          </a:p>
          <a:p>
            <a:pPr marL="0" indent="0">
              <a:buNone/>
            </a:pPr>
            <a:r>
              <a:rPr lang="en-US" sz="600" dirty="0"/>
              <a:t>    "</a:t>
            </a:r>
            <a:r>
              <a:rPr lang="en-US" sz="600" dirty="0" err="1"/>
              <a:t>requiredDate</a:t>
            </a:r>
            <a:r>
              <a:rPr lang="en-US" sz="600" dirty="0"/>
              <a:t>": "2003-01-13",</a:t>
            </a:r>
          </a:p>
          <a:p>
            <a:pPr marL="0" indent="0">
              <a:buNone/>
            </a:pPr>
            <a:r>
              <a:rPr lang="en-US" sz="600" dirty="0"/>
              <a:t>    "</a:t>
            </a:r>
            <a:r>
              <a:rPr lang="en-US" sz="600" dirty="0" err="1"/>
              <a:t>shippedDate</a:t>
            </a:r>
            <a:r>
              <a:rPr lang="en-US" sz="600" dirty="0"/>
              <a:t>": "2003-01-10",</a:t>
            </a:r>
          </a:p>
          <a:p>
            <a:pPr marL="0" indent="0">
              <a:buNone/>
            </a:pPr>
            <a:r>
              <a:rPr lang="en-US" sz="600" dirty="0"/>
              <a:t>    "status": "Shipped",</a:t>
            </a:r>
          </a:p>
          <a:p>
            <a:pPr marL="0" indent="0">
              <a:buNone/>
            </a:pPr>
            <a:r>
              <a:rPr lang="en-US" sz="600" dirty="0"/>
              <a:t>    "</a:t>
            </a:r>
            <a:r>
              <a:rPr lang="en-US" sz="600" dirty="0" err="1"/>
              <a:t>orderDetails</a:t>
            </a: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1,</a:t>
            </a:r>
          </a:p>
          <a:p>
            <a:pPr marL="0" indent="0">
              <a:buNone/>
            </a:pPr>
            <a:r>
              <a:rPr lang="en-US" sz="600" dirty="0"/>
              <a:t>        "</a:t>
            </a:r>
            <a:r>
              <a:rPr lang="en-US" sz="600" dirty="0" err="1"/>
              <a:t>productCode</a:t>
            </a:r>
            <a:r>
              <a:rPr lang="en-US" sz="600" dirty="0"/>
              <a:t>": "S24_3969",</a:t>
            </a:r>
          </a:p>
          <a:p>
            <a:pPr marL="0" indent="0">
              <a:buNone/>
            </a:pPr>
            <a:r>
              <a:rPr lang="en-US" sz="600" dirty="0"/>
              <a:t>        "</a:t>
            </a:r>
            <a:r>
              <a:rPr lang="en-US" sz="600" dirty="0" err="1"/>
              <a:t>quantityOrdered</a:t>
            </a:r>
            <a:r>
              <a:rPr lang="en-US" sz="600" dirty="0"/>
              <a:t>": 49,</a:t>
            </a:r>
          </a:p>
          <a:p>
            <a:pPr marL="0" indent="0">
              <a:buNone/>
            </a:pPr>
            <a:r>
              <a:rPr lang="en-US" sz="600" dirty="0"/>
              <a:t>        "</a:t>
            </a:r>
            <a:r>
              <a:rPr lang="en-US" sz="600" dirty="0" err="1"/>
              <a:t>priceEach</a:t>
            </a:r>
            <a:r>
              <a:rPr lang="en-US" sz="600" dirty="0"/>
              <a:t>": "35.29"</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2,</a:t>
            </a:r>
          </a:p>
          <a:p>
            <a:pPr marL="0" indent="0">
              <a:buNone/>
            </a:pPr>
            <a:r>
              <a:rPr lang="en-US" sz="600" dirty="0"/>
              <a:t>        "</a:t>
            </a:r>
            <a:r>
              <a:rPr lang="en-US" sz="600" dirty="0" err="1"/>
              <a:t>productCode</a:t>
            </a:r>
            <a:r>
              <a:rPr lang="en-US" sz="600" dirty="0"/>
              <a:t>": "S18_2248",</a:t>
            </a:r>
          </a:p>
          <a:p>
            <a:pPr marL="0" indent="0">
              <a:buNone/>
            </a:pPr>
            <a:r>
              <a:rPr lang="en-US" sz="600" dirty="0"/>
              <a:t>        "</a:t>
            </a:r>
            <a:r>
              <a:rPr lang="en-US" sz="600" dirty="0" err="1"/>
              <a:t>quantityOrdered</a:t>
            </a:r>
            <a:r>
              <a:rPr lang="en-US" sz="600" dirty="0"/>
              <a:t>": 50,</a:t>
            </a:r>
          </a:p>
          <a:p>
            <a:pPr marL="0" indent="0">
              <a:buNone/>
            </a:pPr>
            <a:r>
              <a:rPr lang="en-US" sz="600" dirty="0"/>
              <a:t>        "</a:t>
            </a:r>
            <a:r>
              <a:rPr lang="en-US" sz="600" dirty="0" err="1"/>
              <a:t>priceEach</a:t>
            </a:r>
            <a:r>
              <a:rPr lang="en-US" sz="600" dirty="0"/>
              <a:t>": "55.09"</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3,</a:t>
            </a:r>
          </a:p>
          <a:p>
            <a:pPr marL="0" indent="0">
              <a:buNone/>
            </a:pPr>
            <a:r>
              <a:rPr lang="en-US" sz="600" dirty="0"/>
              <a:t>        "</a:t>
            </a:r>
            <a:r>
              <a:rPr lang="en-US" sz="600" dirty="0" err="1"/>
              <a:t>productCode</a:t>
            </a:r>
            <a:r>
              <a:rPr lang="en-US" sz="600" dirty="0"/>
              <a:t>": "S18_1749",</a:t>
            </a:r>
          </a:p>
          <a:p>
            <a:pPr marL="0" indent="0">
              <a:buNone/>
            </a:pPr>
            <a:r>
              <a:rPr lang="en-US" sz="600" dirty="0"/>
              <a:t>        "</a:t>
            </a:r>
            <a:r>
              <a:rPr lang="en-US" sz="600" dirty="0" err="1"/>
              <a:t>quantityOrdered</a:t>
            </a:r>
            <a:r>
              <a:rPr lang="en-US" sz="600" dirty="0"/>
              <a:t>": 30,</a:t>
            </a:r>
          </a:p>
          <a:p>
            <a:pPr marL="0" indent="0">
              <a:buNone/>
            </a:pPr>
            <a:r>
              <a:rPr lang="en-US" sz="600" dirty="0"/>
              <a:t>        "</a:t>
            </a:r>
            <a:r>
              <a:rPr lang="en-US" sz="600" dirty="0" err="1"/>
              <a:t>priceEach</a:t>
            </a:r>
            <a:r>
              <a:rPr lang="en-US" sz="600" dirty="0"/>
              <a:t>": "136.00"</a:t>
            </a:r>
          </a:p>
          <a:p>
            <a:pPr marL="0" indent="0">
              <a:buNone/>
            </a:pPr>
            <a:r>
              <a:rPr lang="en-US" sz="600" dirty="0"/>
              <a:t>      },</a:t>
            </a:r>
          </a:p>
          <a:p>
            <a:pPr marL="0" indent="0">
              <a:buNone/>
            </a:pPr>
            <a:r>
              <a:rPr lang="en-US" sz="600" dirty="0"/>
              <a:t>      {</a:t>
            </a:r>
          </a:p>
          <a:p>
            <a:pPr marL="0" indent="0">
              <a:buNone/>
            </a:pPr>
            <a:r>
              <a:rPr lang="en-US" sz="600" dirty="0"/>
              <a:t>        "</a:t>
            </a:r>
            <a:r>
              <a:rPr lang="en-US" sz="600" dirty="0" err="1"/>
              <a:t>orderLineNumber</a:t>
            </a:r>
            <a:r>
              <a:rPr lang="en-US" sz="600" dirty="0"/>
              <a:t>": 4,</a:t>
            </a:r>
          </a:p>
          <a:p>
            <a:pPr marL="0" indent="0">
              <a:buNone/>
            </a:pPr>
            <a:r>
              <a:rPr lang="en-US" sz="600" dirty="0"/>
              <a:t>        "</a:t>
            </a:r>
            <a:r>
              <a:rPr lang="en-US" sz="600" dirty="0" err="1"/>
              <a:t>productCode</a:t>
            </a:r>
            <a:r>
              <a:rPr lang="en-US" sz="600" dirty="0"/>
              <a:t>": "S18_4409",</a:t>
            </a:r>
          </a:p>
          <a:p>
            <a:pPr marL="0" indent="0">
              <a:buNone/>
            </a:pPr>
            <a:r>
              <a:rPr lang="en-US" sz="600" dirty="0"/>
              <a:t>        "</a:t>
            </a:r>
            <a:r>
              <a:rPr lang="en-US" sz="600" dirty="0" err="1"/>
              <a:t>quantityOrdered</a:t>
            </a:r>
            <a:r>
              <a:rPr lang="en-US" sz="600" dirty="0"/>
              <a:t>": 22,</a:t>
            </a:r>
          </a:p>
          <a:p>
            <a:pPr marL="0" indent="0">
              <a:buNone/>
            </a:pPr>
            <a:r>
              <a:rPr lang="en-US" sz="600" dirty="0"/>
              <a:t>        "</a:t>
            </a:r>
            <a:r>
              <a:rPr lang="en-US" sz="600" dirty="0" err="1"/>
              <a:t>priceEach</a:t>
            </a:r>
            <a:r>
              <a:rPr lang="en-US" sz="600" dirty="0"/>
              <a:t>": "75.46"</a:t>
            </a:r>
          </a:p>
          <a:p>
            <a:pPr marL="0" indent="0">
              <a:buNone/>
            </a:pPr>
            <a:r>
              <a:rPr lang="en-US" sz="600" dirty="0"/>
              <a:t>      }</a:t>
            </a:r>
          </a:p>
          <a:p>
            <a:pPr marL="0" indent="0">
              <a:buNone/>
            </a:pPr>
            <a:r>
              <a:rPr lang="en-US" sz="600" dirty="0"/>
              <a:t>    ]</a:t>
            </a:r>
          </a:p>
          <a:p>
            <a:pPr marL="0" indent="0">
              <a:buNone/>
            </a:pPr>
            <a:r>
              <a:rPr lang="en-US" sz="600" dirty="0"/>
              <a:t>  }</a:t>
            </a:r>
          </a:p>
        </p:txBody>
      </p:sp>
      <p:sp>
        <p:nvSpPr>
          <p:cNvPr id="3" name="Title 2">
            <a:extLst>
              <a:ext uri="{FF2B5EF4-FFF2-40B4-BE49-F238E27FC236}">
                <a16:creationId xmlns:a16="http://schemas.microsoft.com/office/drawing/2014/main" id="{6231DC21-D152-D844-82B6-C05A176A84B4}"/>
              </a:ext>
            </a:extLst>
          </p:cNvPr>
          <p:cNvSpPr>
            <a:spLocks noGrp="1"/>
          </p:cNvSpPr>
          <p:nvPr>
            <p:ph type="title"/>
          </p:nvPr>
        </p:nvSpPr>
        <p:spPr/>
        <p:txBody>
          <a:bodyPr/>
          <a:lstStyle/>
          <a:p>
            <a:r>
              <a:rPr lang="en-US" dirty="0" err="1"/>
              <a:t>Datamodel</a:t>
            </a:r>
            <a:r>
              <a:rPr lang="en-US" dirty="0"/>
              <a:t> Impedance Match/Mismatch</a:t>
            </a:r>
          </a:p>
        </p:txBody>
      </p:sp>
      <p:pic>
        <p:nvPicPr>
          <p:cNvPr id="4" name="Picture 3">
            <a:extLst>
              <a:ext uri="{FF2B5EF4-FFF2-40B4-BE49-F238E27FC236}">
                <a16:creationId xmlns:a16="http://schemas.microsoft.com/office/drawing/2014/main" id="{057C727E-67D9-204B-998A-7A534A5AAEAF}"/>
              </a:ext>
            </a:extLst>
          </p:cNvPr>
          <p:cNvPicPr>
            <a:picLocks noChangeAspect="1"/>
          </p:cNvPicPr>
          <p:nvPr/>
        </p:nvPicPr>
        <p:blipFill>
          <a:blip r:embed="rId2"/>
          <a:stretch>
            <a:fillRect/>
          </a:stretch>
        </p:blipFill>
        <p:spPr>
          <a:xfrm>
            <a:off x="1981199" y="590550"/>
            <a:ext cx="6858000" cy="688068"/>
          </a:xfrm>
          <a:prstGeom prst="rect">
            <a:avLst/>
          </a:prstGeom>
        </p:spPr>
      </p:pic>
      <p:pic>
        <p:nvPicPr>
          <p:cNvPr id="5" name="Picture 4">
            <a:extLst>
              <a:ext uri="{FF2B5EF4-FFF2-40B4-BE49-F238E27FC236}">
                <a16:creationId xmlns:a16="http://schemas.microsoft.com/office/drawing/2014/main" id="{35A4664C-33A0-254E-AC37-C9FE3F582BD5}"/>
              </a:ext>
            </a:extLst>
          </p:cNvPr>
          <p:cNvPicPr>
            <a:picLocks noChangeAspect="1"/>
          </p:cNvPicPr>
          <p:nvPr/>
        </p:nvPicPr>
        <p:blipFill>
          <a:blip r:embed="rId3"/>
          <a:stretch>
            <a:fillRect/>
          </a:stretch>
        </p:blipFill>
        <p:spPr>
          <a:xfrm>
            <a:off x="3505200" y="1484073"/>
            <a:ext cx="2187545" cy="2939621"/>
          </a:xfrm>
          <a:prstGeom prst="rect">
            <a:avLst/>
          </a:prstGeom>
        </p:spPr>
      </p:pic>
      <p:sp>
        <p:nvSpPr>
          <p:cNvPr id="6" name="Bent Arrow 5">
            <a:extLst>
              <a:ext uri="{FF2B5EF4-FFF2-40B4-BE49-F238E27FC236}">
                <a16:creationId xmlns:a16="http://schemas.microsoft.com/office/drawing/2014/main" id="{E6610251-D374-804A-B918-5BE1601A59FE}"/>
              </a:ext>
            </a:extLst>
          </p:cNvPr>
          <p:cNvSpPr/>
          <p:nvPr/>
        </p:nvSpPr>
        <p:spPr>
          <a:xfrm rot="10800000">
            <a:off x="5943600" y="1248219"/>
            <a:ext cx="914400" cy="1185001"/>
          </a:xfrm>
          <a:prstGeom prst="bentArrow">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Left-Right Arrow 6">
            <a:extLst>
              <a:ext uri="{FF2B5EF4-FFF2-40B4-BE49-F238E27FC236}">
                <a16:creationId xmlns:a16="http://schemas.microsoft.com/office/drawing/2014/main" id="{E885CF33-0903-BB44-8887-17597C3F9C20}"/>
              </a:ext>
            </a:extLst>
          </p:cNvPr>
          <p:cNvSpPr/>
          <p:nvPr/>
        </p:nvSpPr>
        <p:spPr>
          <a:xfrm>
            <a:off x="1447800" y="2419350"/>
            <a:ext cx="2057400" cy="685800"/>
          </a:xfrm>
          <a:prstGeom prst="leftRight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More Natural Mapping</a:t>
            </a:r>
          </a:p>
        </p:txBody>
      </p:sp>
      <p:sp>
        <p:nvSpPr>
          <p:cNvPr id="8" name="Rectangle 7">
            <a:extLst>
              <a:ext uri="{FF2B5EF4-FFF2-40B4-BE49-F238E27FC236}">
                <a16:creationId xmlns:a16="http://schemas.microsoft.com/office/drawing/2014/main" id="{6BFA33BF-0ED2-354F-98A4-E583784234EC}"/>
              </a:ext>
            </a:extLst>
          </p:cNvPr>
          <p:cNvSpPr/>
          <p:nvPr/>
        </p:nvSpPr>
        <p:spPr>
          <a:xfrm>
            <a:off x="5747868" y="2571750"/>
            <a:ext cx="3352800" cy="1754326"/>
          </a:xfrm>
          <a:prstGeom prst="rect">
            <a:avLst/>
          </a:prstGeom>
        </p:spPr>
        <p:txBody>
          <a:bodyPr wrap="square">
            <a:spAutoFit/>
          </a:bodyPr>
          <a:lstStyle/>
          <a:p>
            <a:r>
              <a:rPr lang="en-US" sz="1200" b="1" dirty="0">
                <a:solidFill>
                  <a:srgbClr val="FF0000"/>
                </a:solidFill>
                <a:latin typeface="urw-din"/>
              </a:rPr>
              <a:t>Impedance mismatch </a:t>
            </a:r>
            <a:r>
              <a:rPr lang="en-US" sz="1200" dirty="0">
                <a:solidFill>
                  <a:srgbClr val="FF0000"/>
                </a:solidFill>
                <a:latin typeface="urw-din"/>
              </a:rPr>
              <a:t>is the term used to refer to the problems that occurs due to differences between the database model and the programming language model. The practical relational model has 3 components these are:</a:t>
            </a:r>
          </a:p>
          <a:p>
            <a:pPr marL="685800" lvl="1" indent="-228600">
              <a:buFont typeface="+mj-lt"/>
              <a:buAutoNum type="arabicPeriod"/>
            </a:pPr>
            <a:r>
              <a:rPr lang="en-US" sz="1200" dirty="0">
                <a:solidFill>
                  <a:srgbClr val="FF0000"/>
                </a:solidFill>
                <a:latin typeface="urw-din"/>
              </a:rPr>
              <a:t>Attributes and their data types</a:t>
            </a:r>
          </a:p>
          <a:p>
            <a:pPr marL="685800" lvl="1" indent="-228600">
              <a:buFont typeface="+mj-lt"/>
              <a:buAutoNum type="arabicPeriod"/>
            </a:pPr>
            <a:r>
              <a:rPr lang="en-US" sz="1200" dirty="0">
                <a:solidFill>
                  <a:srgbClr val="FF0000"/>
                </a:solidFill>
                <a:latin typeface="urw-din"/>
              </a:rPr>
              <a:t>Tuples</a:t>
            </a:r>
          </a:p>
          <a:p>
            <a:pPr marL="685800" lvl="1" indent="-228600">
              <a:buFont typeface="+mj-lt"/>
              <a:buAutoNum type="arabicPeriod"/>
            </a:pPr>
            <a:r>
              <a:rPr lang="en-US" sz="1200" dirty="0">
                <a:solidFill>
                  <a:srgbClr val="FF0000"/>
                </a:solidFill>
                <a:latin typeface="urw-din"/>
              </a:rPr>
              <a:t>Tables/collections/sets</a:t>
            </a:r>
          </a:p>
          <a:p>
            <a:pPr marL="685800" lvl="1" indent="-228600">
              <a:buFont typeface="+mj-lt"/>
              <a:buAutoNum type="arabicPeriod"/>
            </a:pPr>
            <a:r>
              <a:rPr lang="en-US" sz="1200" dirty="0">
                <a:solidFill>
                  <a:srgbClr val="FF0000"/>
                </a:solidFill>
                <a:latin typeface="urw-din"/>
              </a:rPr>
              <a:t>Relationships</a:t>
            </a:r>
          </a:p>
        </p:txBody>
      </p:sp>
    </p:spTree>
    <p:extLst>
      <p:ext uri="{BB962C8B-B14F-4D97-AF65-F5344CB8AC3E}">
        <p14:creationId xmlns:p14="http://schemas.microsoft.com/office/powerpoint/2010/main" val="41576040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3D3C14-84AF-14E8-E78E-78B517D05D9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9FF2B-A58B-A6D0-9C57-35C6C364E1C2}"/>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HWs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ABDAE9-B58D-A84F-A05D-0132BB150BFF}"/>
              </a:ext>
            </a:extLst>
          </p:cNvPr>
          <p:cNvSpPr>
            <a:spLocks noGrp="1"/>
          </p:cNvSpPr>
          <p:nvPr>
            <p:ph idx="1"/>
          </p:nvPr>
        </p:nvSpPr>
        <p:spPr/>
        <p:txBody>
          <a:bodyPr/>
          <a:lstStyle/>
          <a:p>
            <a:r>
              <a:rPr lang="en-US" dirty="0"/>
              <a:t>Switch to the notebook.</a:t>
            </a:r>
          </a:p>
          <a:p>
            <a:r>
              <a:rPr lang="en-US" dirty="0"/>
              <a:t>But first, ... How does Don use MongoDB?</a:t>
            </a:r>
          </a:p>
        </p:txBody>
      </p:sp>
      <p:sp>
        <p:nvSpPr>
          <p:cNvPr id="3" name="Title 2">
            <a:extLst>
              <a:ext uri="{FF2B5EF4-FFF2-40B4-BE49-F238E27FC236}">
                <a16:creationId xmlns:a16="http://schemas.microsoft.com/office/drawing/2014/main" id="{FC0D3AC3-3605-CC4D-B0B2-A2BC15408C30}"/>
              </a:ext>
            </a:extLst>
          </p:cNvPr>
          <p:cNvSpPr>
            <a:spLocks noGrp="1"/>
          </p:cNvSpPr>
          <p:nvPr>
            <p:ph type="title"/>
          </p:nvPr>
        </p:nvSpPr>
        <p:spPr/>
        <p:txBody>
          <a:bodyPr/>
          <a:lstStyle/>
          <a:p>
            <a:r>
              <a:rPr lang="en-US" dirty="0"/>
              <a:t>Let’s Do Some Examples</a:t>
            </a:r>
          </a:p>
        </p:txBody>
      </p:sp>
      <p:pic>
        <p:nvPicPr>
          <p:cNvPr id="4" name="Picture 3">
            <a:extLst>
              <a:ext uri="{FF2B5EF4-FFF2-40B4-BE49-F238E27FC236}">
                <a16:creationId xmlns:a16="http://schemas.microsoft.com/office/drawing/2014/main" id="{15D3BD1B-BA37-F648-B1B6-379CDEE0C1BA}"/>
              </a:ext>
            </a:extLst>
          </p:cNvPr>
          <p:cNvPicPr>
            <a:picLocks noChangeAspect="1"/>
          </p:cNvPicPr>
          <p:nvPr/>
        </p:nvPicPr>
        <p:blipFill>
          <a:blip r:embed="rId2"/>
          <a:stretch>
            <a:fillRect/>
          </a:stretch>
        </p:blipFill>
        <p:spPr>
          <a:xfrm>
            <a:off x="533400" y="1385001"/>
            <a:ext cx="6781800" cy="3018394"/>
          </a:xfrm>
          <a:prstGeom prst="rect">
            <a:avLst/>
          </a:prstGeom>
        </p:spPr>
      </p:pic>
    </p:spTree>
    <p:extLst>
      <p:ext uri="{BB962C8B-B14F-4D97-AF65-F5344CB8AC3E}">
        <p14:creationId xmlns:p14="http://schemas.microsoft.com/office/powerpoint/2010/main" val="1286849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11">
            <a:extLst>
              <a:ext uri="{FF2B5EF4-FFF2-40B4-BE49-F238E27FC236}">
                <a16:creationId xmlns:a16="http://schemas.microsoft.com/office/drawing/2014/main" id="{0FB17FEE-D98C-E960-C593-80BAB0C68407}"/>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(F22): </a:t>
            </a:r>
            <a:r>
              <a:rPr lang="en-US" altLang="en-US" sz="1050" i="1" dirty="0">
                <a:solidFill>
                  <a:schemeClr val="bg1"/>
                </a:solidFill>
              </a:rPr>
              <a:t>Lecture 10: No SQL (2), Module II (2)</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2909886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73904</TotalTime>
  <Words>6129</Words>
  <Application>Microsoft Macintosh PowerPoint</Application>
  <PresentationFormat>On-screen Show (16:9)</PresentationFormat>
  <Paragraphs>724</Paragraphs>
  <Slides>89</Slides>
  <Notes>45</Notes>
  <HiddenSlides>2</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89</vt:i4>
      </vt:variant>
    </vt:vector>
  </HeadingPairs>
  <TitlesOfParts>
    <vt:vector size="110" baseType="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urw-din</vt:lpstr>
      <vt:lpstr>Webdings</vt:lpstr>
      <vt:lpstr>Wingdings</vt:lpstr>
      <vt:lpstr>Office Theme</vt:lpstr>
      <vt:lpstr>5_db-5-grey</vt:lpstr>
      <vt:lpstr>Dell_16x9_Template</vt:lpstr>
      <vt:lpstr>3_Office Theme</vt:lpstr>
      <vt:lpstr>4_Office Theme</vt:lpstr>
      <vt:lpstr>1_Office Theme</vt:lpstr>
      <vt:lpstr>PowerPoint Presentation</vt:lpstr>
      <vt:lpstr>PowerPoint Presentation</vt:lpstr>
      <vt:lpstr>Today’s Contents</vt:lpstr>
      <vt:lpstr>PowerPoint Presentation</vt:lpstr>
      <vt:lpstr>Homework and Exams</vt:lpstr>
      <vt:lpstr>PowerPoint Presentation</vt:lpstr>
      <vt:lpstr>PowerPoint Presentation</vt:lpstr>
      <vt:lpstr>PowerPoint Presentation</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Data Modeling Concepts and REST</vt:lpstr>
      <vt:lpstr>REST and Resources</vt:lpstr>
      <vt:lpstr>URLs</vt:lpstr>
      <vt:lpstr>Simplistic, Conceptual Mapping (Examples)</vt:lpstr>
      <vt:lpstr>PUT, DELETE, UPDATE</vt:lpstr>
      <vt:lpstr>Simplistic, Conceptual Mapping (Examples)</vt:lpstr>
      <vt:lpstr>REST Application Structure</vt:lpstr>
      <vt:lpstr>SOLID (SW) Design Principle</vt:lpstr>
      <vt:lpstr>PowerPoint Presentation</vt:lpstr>
      <vt:lpstr>One Taxonomy</vt:lpstr>
      <vt:lpstr>Simplistic Classification (https://medium.com/swlh/4-types-of-nosql-databases-d88ad21f7d3b)</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Datamodel Impedance Match/Mismatch</vt:lpstr>
      <vt:lpstr>More Fun – Data Types</vt:lpstr>
      <vt:lpstr>(Some) MongoDB CRUD Operations</vt:lpstr>
      <vt:lpstr>(Some) MongdoDB Pipeline Operators</vt:lpstr>
      <vt:lpstr>MongoDB Checkpoint</vt:lpstr>
      <vt:lpstr>Let’s Do Some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613</cp:revision>
  <cp:lastPrinted>2021-09-23T10:10:07Z</cp:lastPrinted>
  <dcterms:created xsi:type="dcterms:W3CDTF">2010-04-12T23:12:02Z</dcterms:created>
  <dcterms:modified xsi:type="dcterms:W3CDTF">2022-11-10T20:33:27Z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